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608" y="-24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BC6C6A-487A-46FF-95F7-96F0F5372656}" type="datetimeFigureOut">
              <a:rPr lang="en-US" smtClean="0"/>
              <a:pPr/>
              <a:t>10/8/2014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D3FBB9-2669-42E7-A75E-52CAE30B87B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D3FBB9-2669-42E7-A75E-52CAE30B87B9}"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38DA4F-738E-45A2-B36F-4A35D0ADC15D}"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831E2-5124-4F18-89CF-B891C866996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38DA4F-738E-45A2-B36F-4A35D0ADC15D}"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831E2-5124-4F18-89CF-B891C866996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38DA4F-738E-45A2-B36F-4A35D0ADC15D}"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831E2-5124-4F18-89CF-B891C866996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38DA4F-738E-45A2-B36F-4A35D0ADC15D}"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831E2-5124-4F18-89CF-B891C866996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38DA4F-738E-45A2-B36F-4A35D0ADC15D}"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9831E2-5124-4F18-89CF-B891C866996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38DA4F-738E-45A2-B36F-4A35D0ADC15D}" type="datetimeFigureOut">
              <a:rPr lang="en-US" smtClean="0"/>
              <a:pPr/>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831E2-5124-4F18-89CF-B891C866996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38DA4F-738E-45A2-B36F-4A35D0ADC15D}" type="datetimeFigureOut">
              <a:rPr lang="en-US" smtClean="0"/>
              <a:pPr/>
              <a:t>10/8/2014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9831E2-5124-4F18-89CF-B891C866996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38DA4F-738E-45A2-B36F-4A35D0ADC15D}" type="datetimeFigureOut">
              <a:rPr lang="en-US" smtClean="0"/>
              <a:pPr/>
              <a:t>10/8/2014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9831E2-5124-4F18-89CF-B891C866996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38DA4F-738E-45A2-B36F-4A35D0ADC15D}" type="datetimeFigureOut">
              <a:rPr lang="en-US" smtClean="0"/>
              <a:pPr/>
              <a:t>10/8/2014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9831E2-5124-4F18-89CF-B891C866996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38DA4F-738E-45A2-B36F-4A35D0ADC15D}" type="datetimeFigureOut">
              <a:rPr lang="en-US" smtClean="0"/>
              <a:pPr/>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831E2-5124-4F18-89CF-B891C866996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38DA4F-738E-45A2-B36F-4A35D0ADC15D}" type="datetimeFigureOut">
              <a:rPr lang="en-US" smtClean="0"/>
              <a:pPr/>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9831E2-5124-4F18-89CF-B891C866996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38DA4F-738E-45A2-B36F-4A35D0ADC15D}" type="datetimeFigureOut">
              <a:rPr lang="en-US" smtClean="0"/>
              <a:pPr/>
              <a:t>10/8/2014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9831E2-5124-4F18-89CF-B891C866996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0000" dirty="0" smtClean="0"/>
              <a:t>LINES</a:t>
            </a:r>
            <a:endParaRPr lang="en-US" sz="20000"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5943600" cy="1569660"/>
          </a:xfrm>
          <a:prstGeom prst="rect">
            <a:avLst/>
          </a:prstGeom>
          <a:noFill/>
        </p:spPr>
        <p:txBody>
          <a:bodyPr wrap="square" rtlCol="0">
            <a:spAutoFit/>
          </a:bodyPr>
          <a:lstStyle/>
          <a:p>
            <a:r>
              <a:rPr lang="en-US" sz="9600" dirty="0" smtClean="0"/>
              <a:t>Broken</a:t>
            </a:r>
            <a:endParaRPr lang="en-US" sz="9600" dirty="0"/>
          </a:p>
        </p:txBody>
      </p:sp>
      <p:cxnSp>
        <p:nvCxnSpPr>
          <p:cNvPr id="4" name="Straight Connector 3"/>
          <p:cNvCxnSpPr/>
          <p:nvPr/>
        </p:nvCxnSpPr>
        <p:spPr>
          <a:xfrm>
            <a:off x="4343400" y="1447800"/>
            <a:ext cx="3886200" cy="1588"/>
          </a:xfrm>
          <a:prstGeom prst="line">
            <a:avLst/>
          </a:prstGeom>
          <a:ln w="635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3554" name="Picture 2" descr="http://highwaycontracts.com/wp-content/uploads/2013/11/dsc00053.jpg"/>
          <p:cNvPicPr>
            <a:picLocks noChangeAspect="1" noChangeArrowheads="1"/>
          </p:cNvPicPr>
          <p:nvPr/>
        </p:nvPicPr>
        <p:blipFill>
          <a:blip r:embed="rId2"/>
          <a:srcRect/>
          <a:stretch>
            <a:fillRect/>
          </a:stretch>
        </p:blipFill>
        <p:spPr bwMode="auto">
          <a:xfrm>
            <a:off x="1143000" y="1905000"/>
            <a:ext cx="6603999" cy="4953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9600" dirty="0" smtClean="0"/>
              <a:t>Wavy</a:t>
            </a:r>
            <a:endParaRPr lang="en-US" sz="9600" dirty="0"/>
          </a:p>
        </p:txBody>
      </p:sp>
      <p:pic>
        <p:nvPicPr>
          <p:cNvPr id="24578" name="Picture 2" descr="https://img1.etsystatic.com/000/0/5185948/il_570xN.147812575.jpg"/>
          <p:cNvPicPr>
            <a:picLocks noChangeAspect="1" noChangeArrowheads="1"/>
          </p:cNvPicPr>
          <p:nvPr/>
        </p:nvPicPr>
        <p:blipFill>
          <a:blip r:embed="rId2"/>
          <a:srcRect/>
          <a:stretch>
            <a:fillRect/>
          </a:stretch>
        </p:blipFill>
        <p:spPr bwMode="auto">
          <a:xfrm rot="16200000">
            <a:off x="1020972" y="350627"/>
            <a:ext cx="7254455" cy="1021079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9600" dirty="0" smtClean="0"/>
              <a:t>Zigzag</a:t>
            </a:r>
            <a:endParaRPr lang="en-US" sz="9600" dirty="0"/>
          </a:p>
        </p:txBody>
      </p:sp>
      <p:pic>
        <p:nvPicPr>
          <p:cNvPr id="25602" name="Picture 2" descr="http://www.hawthornethreads.com/images/robert_kaufman/300/ann_kelle_remix_zig_zag_stripe_in_bermuda.jpg"/>
          <p:cNvPicPr>
            <a:picLocks noChangeAspect="1" noChangeArrowheads="1"/>
          </p:cNvPicPr>
          <p:nvPr/>
        </p:nvPicPr>
        <p:blipFill>
          <a:blip r:embed="rId2"/>
          <a:srcRect/>
          <a:stretch>
            <a:fillRect/>
          </a:stretch>
        </p:blipFill>
        <p:spPr bwMode="auto">
          <a:xfrm>
            <a:off x="0" y="1600200"/>
            <a:ext cx="9144000" cy="9144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9600" dirty="0" smtClean="0"/>
              <a:t>Bumpy</a:t>
            </a:r>
            <a:endParaRPr lang="en-US" sz="9600" dirty="0"/>
          </a:p>
        </p:txBody>
      </p:sp>
      <p:pic>
        <p:nvPicPr>
          <p:cNvPr id="26626" name="Picture 2" descr="http://3.bp.blogspot.com/-Xs5qElrxazU/UPn5cFJX37I/AAAAAAAAMSg/goNpX8E6ZZ4/s1600/DSC06451.JPG"/>
          <p:cNvPicPr>
            <a:picLocks noChangeAspect="1" noChangeArrowheads="1"/>
          </p:cNvPicPr>
          <p:nvPr/>
        </p:nvPicPr>
        <p:blipFill>
          <a:blip r:embed="rId2"/>
          <a:srcRect/>
          <a:stretch>
            <a:fillRect/>
          </a:stretch>
        </p:blipFill>
        <p:spPr bwMode="auto">
          <a:xfrm>
            <a:off x="0" y="1828800"/>
            <a:ext cx="9144000" cy="5772150"/>
          </a:xfrm>
          <a:prstGeom prst="rect">
            <a:avLst/>
          </a:prstGeom>
          <a:noFill/>
        </p:spPr>
      </p:pic>
      <p:sp>
        <p:nvSpPr>
          <p:cNvPr id="4" name="Freeform 3"/>
          <p:cNvSpPr/>
          <p:nvPr/>
        </p:nvSpPr>
        <p:spPr>
          <a:xfrm>
            <a:off x="4552950" y="476250"/>
            <a:ext cx="3827452" cy="819150"/>
          </a:xfrm>
          <a:custGeom>
            <a:avLst/>
            <a:gdLst>
              <a:gd name="connsiteX0" fmla="*/ 0 w 3827452"/>
              <a:gd name="connsiteY0" fmla="*/ 628650 h 819150"/>
              <a:gd name="connsiteX1" fmla="*/ 95250 w 3827452"/>
              <a:gd name="connsiteY1" fmla="*/ 247650 h 819150"/>
              <a:gd name="connsiteX2" fmla="*/ 285750 w 3827452"/>
              <a:gd name="connsiteY2" fmla="*/ 209550 h 819150"/>
              <a:gd name="connsiteX3" fmla="*/ 495300 w 3827452"/>
              <a:gd name="connsiteY3" fmla="*/ 228600 h 819150"/>
              <a:gd name="connsiteX4" fmla="*/ 533400 w 3827452"/>
              <a:gd name="connsiteY4" fmla="*/ 628650 h 819150"/>
              <a:gd name="connsiteX5" fmla="*/ 590550 w 3827452"/>
              <a:gd name="connsiteY5" fmla="*/ 742950 h 819150"/>
              <a:gd name="connsiteX6" fmla="*/ 876300 w 3827452"/>
              <a:gd name="connsiteY6" fmla="*/ 114300 h 819150"/>
              <a:gd name="connsiteX7" fmla="*/ 1314450 w 3827452"/>
              <a:gd name="connsiteY7" fmla="*/ 19050 h 819150"/>
              <a:gd name="connsiteX8" fmla="*/ 1676400 w 3827452"/>
              <a:gd name="connsiteY8" fmla="*/ 361950 h 819150"/>
              <a:gd name="connsiteX9" fmla="*/ 1714500 w 3827452"/>
              <a:gd name="connsiteY9" fmla="*/ 666750 h 819150"/>
              <a:gd name="connsiteX10" fmla="*/ 1733550 w 3827452"/>
              <a:gd name="connsiteY10" fmla="*/ 323850 h 819150"/>
              <a:gd name="connsiteX11" fmla="*/ 2133600 w 3827452"/>
              <a:gd name="connsiteY11" fmla="*/ 0 h 819150"/>
              <a:gd name="connsiteX12" fmla="*/ 2571750 w 3827452"/>
              <a:gd name="connsiteY12" fmla="*/ 114300 h 819150"/>
              <a:gd name="connsiteX13" fmla="*/ 2705100 w 3827452"/>
              <a:gd name="connsiteY13" fmla="*/ 476250 h 819150"/>
              <a:gd name="connsiteX14" fmla="*/ 2857500 w 3827452"/>
              <a:gd name="connsiteY14" fmla="*/ 381000 h 819150"/>
              <a:gd name="connsiteX15" fmla="*/ 3238500 w 3827452"/>
              <a:gd name="connsiteY15" fmla="*/ 57150 h 819150"/>
              <a:gd name="connsiteX16" fmla="*/ 3790950 w 3827452"/>
              <a:gd name="connsiteY16" fmla="*/ 762000 h 819150"/>
              <a:gd name="connsiteX17" fmla="*/ 3790950 w 3827452"/>
              <a:gd name="connsiteY17" fmla="*/ 819150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27452" h="819150">
                <a:moveTo>
                  <a:pt x="0" y="628650"/>
                </a:moveTo>
                <a:cubicBezTo>
                  <a:pt x="9107" y="587669"/>
                  <a:pt x="77975" y="264925"/>
                  <a:pt x="95250" y="247650"/>
                </a:cubicBezTo>
                <a:cubicBezTo>
                  <a:pt x="141041" y="201859"/>
                  <a:pt x="222250" y="222250"/>
                  <a:pt x="285750" y="209550"/>
                </a:cubicBezTo>
                <a:cubicBezTo>
                  <a:pt x="355600" y="215900"/>
                  <a:pt x="459619" y="168216"/>
                  <a:pt x="495300" y="228600"/>
                </a:cubicBezTo>
                <a:cubicBezTo>
                  <a:pt x="563446" y="343924"/>
                  <a:pt x="509009" y="496936"/>
                  <a:pt x="533400" y="628650"/>
                </a:cubicBezTo>
                <a:cubicBezTo>
                  <a:pt x="541156" y="670535"/>
                  <a:pt x="571500" y="704850"/>
                  <a:pt x="590550" y="742950"/>
                </a:cubicBezTo>
                <a:cubicBezTo>
                  <a:pt x="637784" y="522524"/>
                  <a:pt x="661642" y="261494"/>
                  <a:pt x="876300" y="114300"/>
                </a:cubicBezTo>
                <a:cubicBezTo>
                  <a:pt x="999565" y="29775"/>
                  <a:pt x="1168400" y="50800"/>
                  <a:pt x="1314450" y="19050"/>
                </a:cubicBezTo>
                <a:cubicBezTo>
                  <a:pt x="1435100" y="133350"/>
                  <a:pt x="1589065" y="220551"/>
                  <a:pt x="1676400" y="361950"/>
                </a:cubicBezTo>
                <a:cubicBezTo>
                  <a:pt x="1730206" y="449064"/>
                  <a:pt x="1629306" y="723546"/>
                  <a:pt x="1714500" y="666750"/>
                </a:cubicBezTo>
                <a:cubicBezTo>
                  <a:pt x="1809750" y="603250"/>
                  <a:pt x="1672629" y="420770"/>
                  <a:pt x="1733550" y="323850"/>
                </a:cubicBezTo>
                <a:cubicBezTo>
                  <a:pt x="1824853" y="178595"/>
                  <a:pt x="2000250" y="107950"/>
                  <a:pt x="2133600" y="0"/>
                </a:cubicBezTo>
                <a:cubicBezTo>
                  <a:pt x="2279650" y="38100"/>
                  <a:pt x="2455796" y="17672"/>
                  <a:pt x="2571750" y="114300"/>
                </a:cubicBezTo>
                <a:cubicBezTo>
                  <a:pt x="2670526" y="196613"/>
                  <a:pt x="2611103" y="388519"/>
                  <a:pt x="2705100" y="476250"/>
                </a:cubicBezTo>
                <a:cubicBezTo>
                  <a:pt x="2748894" y="517125"/>
                  <a:pt x="2810395" y="418011"/>
                  <a:pt x="2857500" y="381000"/>
                </a:cubicBezTo>
                <a:cubicBezTo>
                  <a:pt x="2988563" y="278022"/>
                  <a:pt x="3111500" y="165100"/>
                  <a:pt x="3238500" y="57150"/>
                </a:cubicBezTo>
                <a:cubicBezTo>
                  <a:pt x="3827452" y="386963"/>
                  <a:pt x="3697132" y="152186"/>
                  <a:pt x="3790950" y="762000"/>
                </a:cubicBezTo>
                <a:cubicBezTo>
                  <a:pt x="3793847" y="780828"/>
                  <a:pt x="3790950" y="800100"/>
                  <a:pt x="3790950" y="819150"/>
                </a:cubicBezTo>
              </a:path>
            </a:pathLst>
          </a:custGeom>
          <a:ln w="1143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Lines can be used to make patterns.</a:t>
            </a:r>
            <a:endParaRPr lang="en-US" dirty="0"/>
          </a:p>
        </p:txBody>
      </p:sp>
      <p:pic>
        <p:nvPicPr>
          <p:cNvPr id="27650" name="Picture 2" descr="http://media-cache-ec0.pinimg.com/236x/8f/3c/13/8f3c13962a8ad3bc259d0e5d47a70345.jpg"/>
          <p:cNvPicPr>
            <a:picLocks noChangeAspect="1" noChangeArrowheads="1"/>
          </p:cNvPicPr>
          <p:nvPr/>
        </p:nvPicPr>
        <p:blipFill>
          <a:blip r:embed="rId2"/>
          <a:srcRect/>
          <a:stretch>
            <a:fillRect/>
          </a:stretch>
        </p:blipFill>
        <p:spPr bwMode="auto">
          <a:xfrm rot="16200000">
            <a:off x="2010806" y="656195"/>
            <a:ext cx="4893789" cy="6324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Lines can be used to show texture.</a:t>
            </a:r>
            <a:endParaRPr lang="en-US" dirty="0"/>
          </a:p>
        </p:txBody>
      </p:sp>
      <p:pic>
        <p:nvPicPr>
          <p:cNvPr id="28674" name="Picture 2" descr="http://www.sibleyfineart.com/_blog_custom/p0005/neg_draw1.jpg"/>
          <p:cNvPicPr>
            <a:picLocks noChangeAspect="1" noChangeArrowheads="1"/>
          </p:cNvPicPr>
          <p:nvPr/>
        </p:nvPicPr>
        <p:blipFill>
          <a:blip r:embed="rId2"/>
          <a:srcRect/>
          <a:stretch>
            <a:fillRect/>
          </a:stretch>
        </p:blipFill>
        <p:spPr bwMode="auto">
          <a:xfrm>
            <a:off x="1371600" y="1295400"/>
            <a:ext cx="6172200" cy="509823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can be used to show value.</a:t>
            </a:r>
            <a:endParaRPr lang="en-US" dirty="0"/>
          </a:p>
        </p:txBody>
      </p:sp>
      <p:pic>
        <p:nvPicPr>
          <p:cNvPr id="29698" name="Picture 2" descr="http://www.udel.edu/artfoundations/drawing/images/cross_hatch/txbk_crosshatch2.jpg"/>
          <p:cNvPicPr>
            <a:picLocks noChangeAspect="1" noChangeArrowheads="1"/>
          </p:cNvPicPr>
          <p:nvPr/>
        </p:nvPicPr>
        <p:blipFill>
          <a:blip r:embed="rId2"/>
          <a:srcRect/>
          <a:stretch>
            <a:fillRect/>
          </a:stretch>
        </p:blipFill>
        <p:spPr bwMode="auto">
          <a:xfrm>
            <a:off x="1031453" y="1295400"/>
            <a:ext cx="6799383" cy="5029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Lines can be used for outlining.</a:t>
            </a:r>
            <a:endParaRPr lang="en-US" dirty="0"/>
          </a:p>
        </p:txBody>
      </p:sp>
      <p:pic>
        <p:nvPicPr>
          <p:cNvPr id="30722" name="Picture 2" descr="http://3.bp.blogspot.com/-P9zyn2Ltj1g/TcRe83Y9QmI/AAAAAAAAABU/LZTPuypQ-vk/s1600/sh-contour-line-shoe.jpg"/>
          <p:cNvPicPr>
            <a:picLocks noChangeAspect="1" noChangeArrowheads="1"/>
          </p:cNvPicPr>
          <p:nvPr/>
        </p:nvPicPr>
        <p:blipFill>
          <a:blip r:embed="rId2"/>
          <a:srcRect/>
          <a:stretch>
            <a:fillRect/>
          </a:stretch>
        </p:blipFill>
        <p:spPr bwMode="auto">
          <a:xfrm>
            <a:off x="1143000" y="1371600"/>
            <a:ext cx="7161037" cy="5257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Lines can show moods.</a:t>
            </a:r>
            <a:endParaRPr lang="en-US" dirty="0"/>
          </a:p>
        </p:txBody>
      </p:sp>
      <p:pic>
        <p:nvPicPr>
          <p:cNvPr id="31746" name="Picture 2" descr="http://www.adventurequilter.com/e-Learning/Articles/Images/Vertical-parallel-lines.jpg"/>
          <p:cNvPicPr>
            <a:picLocks noChangeAspect="1" noChangeArrowheads="1"/>
          </p:cNvPicPr>
          <p:nvPr/>
        </p:nvPicPr>
        <p:blipFill>
          <a:blip r:embed="rId2"/>
          <a:srcRect/>
          <a:stretch>
            <a:fillRect/>
          </a:stretch>
        </p:blipFill>
        <p:spPr bwMode="auto">
          <a:xfrm>
            <a:off x="457200" y="1295400"/>
            <a:ext cx="2286000" cy="2328531"/>
          </a:xfrm>
          <a:prstGeom prst="rect">
            <a:avLst/>
          </a:prstGeom>
          <a:noFill/>
        </p:spPr>
      </p:pic>
      <p:sp>
        <p:nvSpPr>
          <p:cNvPr id="5" name="TextBox 4"/>
          <p:cNvSpPr txBox="1"/>
          <p:nvPr/>
        </p:nvSpPr>
        <p:spPr>
          <a:xfrm>
            <a:off x="3048000" y="1752600"/>
            <a:ext cx="5029200" cy="1569660"/>
          </a:xfrm>
          <a:prstGeom prst="rect">
            <a:avLst/>
          </a:prstGeom>
          <a:noFill/>
        </p:spPr>
        <p:txBody>
          <a:bodyPr wrap="square" rtlCol="0">
            <a:spAutoFit/>
          </a:bodyPr>
          <a:lstStyle/>
          <a:p>
            <a:pPr algn="ctr"/>
            <a:r>
              <a:rPr lang="en-US" sz="3200" dirty="0" smtClean="0"/>
              <a:t>Vertical Lines move straight up and down. They make things feel steady and calm.</a:t>
            </a:r>
            <a:endParaRPr lang="en-US" sz="3200" dirty="0"/>
          </a:p>
        </p:txBody>
      </p:sp>
      <p:pic>
        <p:nvPicPr>
          <p:cNvPr id="31748" name="Picture 4" descr="http://images3.pixlis.com/background-image-horizontal-lines-and-stripes-seamless-tileable-black-white-22hcbv.png"/>
          <p:cNvPicPr>
            <a:picLocks noChangeAspect="1" noChangeArrowheads="1"/>
          </p:cNvPicPr>
          <p:nvPr/>
        </p:nvPicPr>
        <p:blipFill>
          <a:blip r:embed="rId3"/>
          <a:srcRect/>
          <a:stretch>
            <a:fillRect/>
          </a:stretch>
        </p:blipFill>
        <p:spPr bwMode="auto">
          <a:xfrm>
            <a:off x="5867400" y="3733800"/>
            <a:ext cx="2514600" cy="2514600"/>
          </a:xfrm>
          <a:prstGeom prst="rect">
            <a:avLst/>
          </a:prstGeom>
          <a:noFill/>
        </p:spPr>
      </p:pic>
      <p:sp>
        <p:nvSpPr>
          <p:cNvPr id="7" name="TextBox 6"/>
          <p:cNvSpPr txBox="1"/>
          <p:nvPr/>
        </p:nvSpPr>
        <p:spPr>
          <a:xfrm>
            <a:off x="1447800" y="4191000"/>
            <a:ext cx="4114800" cy="1569660"/>
          </a:xfrm>
          <a:prstGeom prst="rect">
            <a:avLst/>
          </a:prstGeom>
          <a:noFill/>
        </p:spPr>
        <p:txBody>
          <a:bodyPr wrap="square" rtlCol="0">
            <a:spAutoFit/>
          </a:bodyPr>
          <a:lstStyle/>
          <a:p>
            <a:pPr algn="ctr"/>
            <a:r>
              <a:rPr lang="en-US" sz="3200" dirty="0" smtClean="0"/>
              <a:t>Horizontal Lines move from side to side. The feel calm and peaceful.</a:t>
            </a:r>
            <a:endParaRPr lang="en-US"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weetclipart.com/multisite/sweetclipart/files/zigzag.png"/>
          <p:cNvPicPr>
            <a:picLocks noChangeAspect="1" noChangeArrowheads="1"/>
          </p:cNvPicPr>
          <p:nvPr/>
        </p:nvPicPr>
        <p:blipFill>
          <a:blip r:embed="rId2" cstate="print"/>
          <a:srcRect/>
          <a:stretch>
            <a:fillRect/>
          </a:stretch>
        </p:blipFill>
        <p:spPr bwMode="auto">
          <a:xfrm>
            <a:off x="609600" y="381000"/>
            <a:ext cx="1676400" cy="1680201"/>
          </a:xfrm>
          <a:prstGeom prst="rect">
            <a:avLst/>
          </a:prstGeom>
          <a:noFill/>
        </p:spPr>
      </p:pic>
      <p:pic>
        <p:nvPicPr>
          <p:cNvPr id="33796" name="Picture 4" descr="http://wallpaperest.com/wallpapers/diagonal-lines-sammojo_134034.jpg"/>
          <p:cNvPicPr>
            <a:picLocks noChangeAspect="1" noChangeArrowheads="1"/>
          </p:cNvPicPr>
          <p:nvPr/>
        </p:nvPicPr>
        <p:blipFill>
          <a:blip r:embed="rId3" cstate="print"/>
          <a:srcRect/>
          <a:stretch>
            <a:fillRect/>
          </a:stretch>
        </p:blipFill>
        <p:spPr bwMode="auto">
          <a:xfrm>
            <a:off x="533400" y="2438400"/>
            <a:ext cx="1828800" cy="1857704"/>
          </a:xfrm>
          <a:prstGeom prst="rect">
            <a:avLst/>
          </a:prstGeom>
          <a:noFill/>
        </p:spPr>
      </p:pic>
      <p:sp>
        <p:nvSpPr>
          <p:cNvPr id="33798" name="AutoShape 6" descr="http://courtneybarr.files.wordpress.com/2009/05/p101000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3800" name="AutoShape 8" descr="http://courtneybarr.files.wordpress.com/2009/05/p101000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2819400" y="609600"/>
            <a:ext cx="5105400" cy="1384995"/>
          </a:xfrm>
          <a:prstGeom prst="rect">
            <a:avLst/>
          </a:prstGeom>
          <a:noFill/>
        </p:spPr>
        <p:txBody>
          <a:bodyPr wrap="square" rtlCol="0">
            <a:spAutoFit/>
          </a:bodyPr>
          <a:lstStyle/>
          <a:p>
            <a:pPr algn="ctr"/>
            <a:r>
              <a:rPr lang="en-US" sz="2800" dirty="0" smtClean="0"/>
              <a:t>Zigzag </a:t>
            </a:r>
            <a:r>
              <a:rPr lang="en-US" sz="2800" dirty="0" smtClean="0"/>
              <a:t>lines are diagonal lines that connect. They give a feeling of excitement.</a:t>
            </a:r>
            <a:endParaRPr lang="en-US" sz="2800" dirty="0"/>
          </a:p>
        </p:txBody>
      </p:sp>
      <p:sp>
        <p:nvSpPr>
          <p:cNvPr id="8" name="TextBox 7"/>
          <p:cNvSpPr txBox="1"/>
          <p:nvPr/>
        </p:nvSpPr>
        <p:spPr>
          <a:xfrm>
            <a:off x="3124200" y="2667000"/>
            <a:ext cx="4495800" cy="954107"/>
          </a:xfrm>
          <a:prstGeom prst="rect">
            <a:avLst/>
          </a:prstGeom>
          <a:noFill/>
        </p:spPr>
        <p:txBody>
          <a:bodyPr wrap="square" rtlCol="0">
            <a:spAutoFit/>
          </a:bodyPr>
          <a:lstStyle/>
          <a:p>
            <a:pPr algn="ctr"/>
            <a:r>
              <a:rPr lang="en-US" sz="2800" dirty="0" smtClean="0"/>
              <a:t>Diagonal lines are slanted.  They make things feel active.</a:t>
            </a:r>
            <a:endParaRPr lang="en-US" sz="2800" dirty="0"/>
          </a:p>
        </p:txBody>
      </p:sp>
      <p:sp>
        <p:nvSpPr>
          <p:cNvPr id="2050" name="AutoShape 2" descr="http://courtneybarr.files.wordpress.com/2009/05/p101000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http://courtneybarr.files.wordpress.com/2009/05/p1010004.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4" name="Picture 6" descr="http://comps.canstockphoto.com/can-stock-photo_csp13716426.jpg"/>
          <p:cNvPicPr>
            <a:picLocks noChangeAspect="1" noChangeArrowheads="1"/>
          </p:cNvPicPr>
          <p:nvPr/>
        </p:nvPicPr>
        <p:blipFill>
          <a:blip r:embed="rId4"/>
          <a:srcRect/>
          <a:stretch>
            <a:fillRect/>
          </a:stretch>
        </p:blipFill>
        <p:spPr bwMode="auto">
          <a:xfrm>
            <a:off x="533400" y="4648200"/>
            <a:ext cx="1828800" cy="1910080"/>
          </a:xfrm>
          <a:prstGeom prst="rect">
            <a:avLst/>
          </a:prstGeom>
          <a:noFill/>
        </p:spPr>
      </p:pic>
      <p:sp>
        <p:nvSpPr>
          <p:cNvPr id="11" name="TextBox 10"/>
          <p:cNvSpPr txBox="1"/>
          <p:nvPr/>
        </p:nvSpPr>
        <p:spPr>
          <a:xfrm>
            <a:off x="3048000" y="4800600"/>
            <a:ext cx="5181600" cy="1384995"/>
          </a:xfrm>
          <a:prstGeom prst="rect">
            <a:avLst/>
          </a:prstGeom>
          <a:noFill/>
        </p:spPr>
        <p:txBody>
          <a:bodyPr wrap="square" rtlCol="0">
            <a:spAutoFit/>
          </a:bodyPr>
          <a:lstStyle/>
          <a:p>
            <a:pPr algn="ctr"/>
            <a:r>
              <a:rPr lang="en-US" sz="2800" dirty="0" smtClean="0"/>
              <a:t>Curved lines bend and change directions slowly. They give a feeling of graceful movement.</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allpaperest.com/wallpapers/diagonal-lines-sammojo_134034.jpg"/>
          <p:cNvPicPr>
            <a:picLocks noChangeAspect="1" noChangeArrowheads="1"/>
          </p:cNvPicPr>
          <p:nvPr/>
        </p:nvPicPr>
        <p:blipFill>
          <a:blip r:embed="rId2" cstate="print"/>
          <a:srcRect/>
          <a:stretch>
            <a:fillRect/>
          </a:stretch>
        </p:blipFill>
        <p:spPr bwMode="auto">
          <a:xfrm>
            <a:off x="762000" y="609600"/>
            <a:ext cx="1371600" cy="1470741"/>
          </a:xfrm>
          <a:prstGeom prst="rect">
            <a:avLst/>
          </a:prstGeom>
          <a:noFill/>
        </p:spPr>
      </p:pic>
      <p:sp>
        <p:nvSpPr>
          <p:cNvPr id="6" name="TextBox 5"/>
          <p:cNvSpPr txBox="1"/>
          <p:nvPr/>
        </p:nvSpPr>
        <p:spPr>
          <a:xfrm>
            <a:off x="2590800" y="762000"/>
            <a:ext cx="5181600" cy="954107"/>
          </a:xfrm>
          <a:prstGeom prst="rect">
            <a:avLst/>
          </a:prstGeom>
          <a:noFill/>
        </p:spPr>
        <p:txBody>
          <a:bodyPr wrap="square" rtlCol="0">
            <a:spAutoFit/>
          </a:bodyPr>
          <a:lstStyle/>
          <a:p>
            <a:pPr algn="ctr"/>
            <a:r>
              <a:rPr lang="en-US" sz="2800" dirty="0" smtClean="0"/>
              <a:t>Diagonal lines are slanted. They make things feel active.</a:t>
            </a:r>
            <a:endParaRPr lang="en-US" sz="2800" dirty="0"/>
          </a:p>
        </p:txBody>
      </p:sp>
      <p:pic>
        <p:nvPicPr>
          <p:cNvPr id="32772" name="Picture 4" descr="http://sweetclipart.com/multisite/sweetclipart/files/zigzag.png"/>
          <p:cNvPicPr>
            <a:picLocks noChangeAspect="1" noChangeArrowheads="1"/>
          </p:cNvPicPr>
          <p:nvPr/>
        </p:nvPicPr>
        <p:blipFill>
          <a:blip r:embed="rId3"/>
          <a:srcRect/>
          <a:stretch>
            <a:fillRect/>
          </a:stretch>
        </p:blipFill>
        <p:spPr bwMode="auto">
          <a:xfrm>
            <a:off x="155575" y="-26008013"/>
            <a:ext cx="54606825" cy="5473065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914400"/>
            <a:ext cx="6400800" cy="3046988"/>
          </a:xfrm>
          <a:prstGeom prst="rect">
            <a:avLst/>
          </a:prstGeom>
          <a:noFill/>
        </p:spPr>
        <p:txBody>
          <a:bodyPr wrap="square" rtlCol="0">
            <a:spAutoFit/>
          </a:bodyPr>
          <a:lstStyle/>
          <a:p>
            <a:pPr algn="ctr"/>
            <a:r>
              <a:rPr lang="en-US" sz="9600" dirty="0" smtClean="0"/>
              <a:t>Be creative using lines!</a:t>
            </a:r>
            <a:endParaRPr lang="en-US" sz="9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09600"/>
            <a:ext cx="7086600" cy="2308324"/>
          </a:xfrm>
          <a:prstGeom prst="rect">
            <a:avLst/>
          </a:prstGeom>
          <a:noFill/>
        </p:spPr>
        <p:txBody>
          <a:bodyPr wrap="square" rtlCol="0">
            <a:spAutoFit/>
          </a:bodyPr>
          <a:lstStyle/>
          <a:p>
            <a:r>
              <a:rPr lang="en-US" sz="4800" dirty="0" smtClean="0"/>
              <a:t>Line is an element of art defined by a point moving in space. </a:t>
            </a:r>
            <a:endParaRPr lang="en-US" sz="4800" dirty="0"/>
          </a:p>
        </p:txBody>
      </p:sp>
      <p:cxnSp>
        <p:nvCxnSpPr>
          <p:cNvPr id="4" name="Straight Connector 3"/>
          <p:cNvCxnSpPr/>
          <p:nvPr/>
        </p:nvCxnSpPr>
        <p:spPr>
          <a:xfrm flipV="1">
            <a:off x="381000" y="1752600"/>
            <a:ext cx="8153400" cy="2971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reeform 4"/>
          <p:cNvSpPr/>
          <p:nvPr/>
        </p:nvSpPr>
        <p:spPr>
          <a:xfrm>
            <a:off x="600075" y="3243067"/>
            <a:ext cx="7148962" cy="2623260"/>
          </a:xfrm>
          <a:custGeom>
            <a:avLst/>
            <a:gdLst>
              <a:gd name="connsiteX0" fmla="*/ 0 w 7148962"/>
              <a:gd name="connsiteY0" fmla="*/ 485971 h 2623260"/>
              <a:gd name="connsiteX1" fmla="*/ 385763 w 7148962"/>
              <a:gd name="connsiteY1" fmla="*/ 143071 h 2623260"/>
              <a:gd name="connsiteX2" fmla="*/ 1700213 w 7148962"/>
              <a:gd name="connsiteY2" fmla="*/ 600271 h 2623260"/>
              <a:gd name="connsiteX3" fmla="*/ 1971675 w 7148962"/>
              <a:gd name="connsiteY3" fmla="*/ 1686121 h 2623260"/>
              <a:gd name="connsiteX4" fmla="*/ 1485900 w 7148962"/>
              <a:gd name="connsiteY4" fmla="*/ 1614683 h 2623260"/>
              <a:gd name="connsiteX5" fmla="*/ 885825 w 7148962"/>
              <a:gd name="connsiteY5" fmla="*/ 843158 h 2623260"/>
              <a:gd name="connsiteX6" fmla="*/ 1314450 w 7148962"/>
              <a:gd name="connsiteY6" fmla="*/ 628846 h 2623260"/>
              <a:gd name="connsiteX7" fmla="*/ 2528888 w 7148962"/>
              <a:gd name="connsiteY7" fmla="*/ 1114621 h 2623260"/>
              <a:gd name="connsiteX8" fmla="*/ 2686050 w 7148962"/>
              <a:gd name="connsiteY8" fmla="*/ 1614683 h 2623260"/>
              <a:gd name="connsiteX9" fmla="*/ 3028950 w 7148962"/>
              <a:gd name="connsiteY9" fmla="*/ 2414783 h 2623260"/>
              <a:gd name="connsiteX10" fmla="*/ 4086225 w 7148962"/>
              <a:gd name="connsiteY10" fmla="*/ 2614808 h 2623260"/>
              <a:gd name="connsiteX11" fmla="*/ 5043488 w 7148962"/>
              <a:gd name="connsiteY11" fmla="*/ 1257496 h 2623260"/>
              <a:gd name="connsiteX12" fmla="*/ 4657725 w 7148962"/>
              <a:gd name="connsiteY12" fmla="*/ 728858 h 2623260"/>
              <a:gd name="connsiteX13" fmla="*/ 3814763 w 7148962"/>
              <a:gd name="connsiteY13" fmla="*/ 1014608 h 2623260"/>
              <a:gd name="connsiteX14" fmla="*/ 5629275 w 7148962"/>
              <a:gd name="connsiteY14" fmla="*/ 2243333 h 2623260"/>
              <a:gd name="connsiteX15" fmla="*/ 6700838 w 7148962"/>
              <a:gd name="connsiteY15" fmla="*/ 1586108 h 2623260"/>
              <a:gd name="connsiteX16" fmla="*/ 7129463 w 7148962"/>
              <a:gd name="connsiteY16" fmla="*/ 557408 h 2623260"/>
              <a:gd name="connsiteX17" fmla="*/ 7043738 w 7148962"/>
              <a:gd name="connsiteY17" fmla="*/ 357383 h 262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48962" h="2623260">
                <a:moveTo>
                  <a:pt x="0" y="485971"/>
                </a:moveTo>
                <a:cubicBezTo>
                  <a:pt x="128588" y="371671"/>
                  <a:pt x="220163" y="189719"/>
                  <a:pt x="385763" y="143071"/>
                </a:cubicBezTo>
                <a:cubicBezTo>
                  <a:pt x="893666" y="0"/>
                  <a:pt x="1316034" y="376167"/>
                  <a:pt x="1700213" y="600271"/>
                </a:cubicBezTo>
                <a:cubicBezTo>
                  <a:pt x="1774361" y="807886"/>
                  <a:pt x="2058371" y="1537005"/>
                  <a:pt x="1971675" y="1686121"/>
                </a:cubicBezTo>
                <a:cubicBezTo>
                  <a:pt x="1889413" y="1827612"/>
                  <a:pt x="1647825" y="1638496"/>
                  <a:pt x="1485900" y="1614683"/>
                </a:cubicBezTo>
                <a:cubicBezTo>
                  <a:pt x="1414194" y="1561847"/>
                  <a:pt x="658333" y="1201894"/>
                  <a:pt x="885825" y="843158"/>
                </a:cubicBezTo>
                <a:cubicBezTo>
                  <a:pt x="971372" y="708257"/>
                  <a:pt x="1171575" y="700283"/>
                  <a:pt x="1314450" y="628846"/>
                </a:cubicBezTo>
                <a:cubicBezTo>
                  <a:pt x="1719263" y="790771"/>
                  <a:pt x="2174852" y="860158"/>
                  <a:pt x="2528888" y="1114621"/>
                </a:cubicBezTo>
                <a:cubicBezTo>
                  <a:pt x="2670768" y="1216597"/>
                  <a:pt x="2623327" y="1451603"/>
                  <a:pt x="2686050" y="1614683"/>
                </a:cubicBezTo>
                <a:cubicBezTo>
                  <a:pt x="2790212" y="1885503"/>
                  <a:pt x="2792836" y="2246130"/>
                  <a:pt x="3028950" y="2414783"/>
                </a:cubicBezTo>
                <a:cubicBezTo>
                  <a:pt x="3320817" y="2623260"/>
                  <a:pt x="3733800" y="2548133"/>
                  <a:pt x="4086225" y="2614808"/>
                </a:cubicBezTo>
                <a:cubicBezTo>
                  <a:pt x="4598360" y="2211817"/>
                  <a:pt x="5238587" y="2037890"/>
                  <a:pt x="5043488" y="1257496"/>
                </a:cubicBezTo>
                <a:cubicBezTo>
                  <a:pt x="4990581" y="1045868"/>
                  <a:pt x="4786313" y="905071"/>
                  <a:pt x="4657725" y="728858"/>
                </a:cubicBezTo>
                <a:cubicBezTo>
                  <a:pt x="4376738" y="824108"/>
                  <a:pt x="3901789" y="730966"/>
                  <a:pt x="3814763" y="1014608"/>
                </a:cubicBezTo>
                <a:cubicBezTo>
                  <a:pt x="3448128" y="2209569"/>
                  <a:pt x="5232493" y="2168153"/>
                  <a:pt x="5629275" y="2243333"/>
                </a:cubicBezTo>
                <a:cubicBezTo>
                  <a:pt x="5986463" y="2024258"/>
                  <a:pt x="6422292" y="1899140"/>
                  <a:pt x="6700838" y="1586108"/>
                </a:cubicBezTo>
                <a:cubicBezTo>
                  <a:pt x="6947779" y="1308594"/>
                  <a:pt x="7029611" y="915211"/>
                  <a:pt x="7129463" y="557408"/>
                </a:cubicBezTo>
                <a:cubicBezTo>
                  <a:pt x="7148962" y="487538"/>
                  <a:pt x="7043738" y="357383"/>
                  <a:pt x="7043738" y="357383"/>
                </a:cubicBezTo>
              </a:path>
            </a:pathLst>
          </a:cu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7010400" cy="2862322"/>
          </a:xfrm>
          <a:prstGeom prst="rect">
            <a:avLst/>
          </a:prstGeom>
          <a:noFill/>
        </p:spPr>
        <p:txBody>
          <a:bodyPr wrap="square" rtlCol="0">
            <a:spAutoFit/>
          </a:bodyPr>
          <a:lstStyle/>
          <a:p>
            <a:pPr algn="ctr"/>
            <a:r>
              <a:rPr lang="en-US" sz="3600" dirty="0" smtClean="0"/>
              <a:t>Some ways an artists can use line is to draw pictures, create pattern, make an outline, give the idea of mood. Can you think of other ways an  artist might use lines?</a:t>
            </a:r>
            <a:endParaRPr lang="en-US" sz="3600" dirty="0"/>
          </a:p>
        </p:txBody>
      </p:sp>
      <p:pic>
        <p:nvPicPr>
          <p:cNvPr id="1026" name="Picture 2" descr="https://encrypted-tbn0.gstatic.com/images?q=tbn:ANd9GcSU51pYSNiVkreJVUi1PtoP3w6QQ4dKHnCxeSRNBhiQ9CxzYoo9vw"/>
          <p:cNvPicPr>
            <a:picLocks noChangeAspect="1" noChangeArrowheads="1"/>
          </p:cNvPicPr>
          <p:nvPr/>
        </p:nvPicPr>
        <p:blipFill>
          <a:blip r:embed="rId3"/>
          <a:srcRect/>
          <a:stretch>
            <a:fillRect/>
          </a:stretch>
        </p:blipFill>
        <p:spPr bwMode="auto">
          <a:xfrm>
            <a:off x="2362200" y="3581400"/>
            <a:ext cx="4419600" cy="296790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962400" y="2286000"/>
            <a:ext cx="4572000" cy="3048000"/>
          </a:xfrm>
          <a:prstGeom prst="line">
            <a:avLst/>
          </a:prstGeom>
          <a:ln w="444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38400" y="609600"/>
            <a:ext cx="6096000" cy="1200329"/>
          </a:xfrm>
          <a:prstGeom prst="rect">
            <a:avLst/>
          </a:prstGeom>
          <a:noFill/>
        </p:spPr>
        <p:txBody>
          <a:bodyPr wrap="square" rtlCol="0">
            <a:spAutoFit/>
          </a:bodyPr>
          <a:lstStyle/>
          <a:p>
            <a:r>
              <a:rPr lang="en-US" sz="7200" dirty="0" smtClean="0"/>
              <a:t>Diagonal Line</a:t>
            </a:r>
            <a:endParaRPr lang="en-US" sz="7200" dirty="0"/>
          </a:p>
        </p:txBody>
      </p:sp>
      <p:pic>
        <p:nvPicPr>
          <p:cNvPr id="16386" name="Picture 2" descr="http://2.bp.blogspot.com/_tqpyjj98Wyg/TThPSE7OGqI/AAAAAAAAACc/_AxGMeBXFH4/s1600/DiagonalLines.jpg"/>
          <p:cNvPicPr>
            <a:picLocks noChangeAspect="1" noChangeArrowheads="1"/>
          </p:cNvPicPr>
          <p:nvPr/>
        </p:nvPicPr>
        <p:blipFill>
          <a:blip r:embed="rId2"/>
          <a:srcRect/>
          <a:stretch>
            <a:fillRect/>
          </a:stretch>
        </p:blipFill>
        <p:spPr bwMode="auto">
          <a:xfrm>
            <a:off x="0" y="1981200"/>
            <a:ext cx="3871912" cy="4876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rot="16200000" flipH="1">
            <a:off x="-1943100" y="3467100"/>
            <a:ext cx="5943600" cy="7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600200" y="609600"/>
            <a:ext cx="3962400" cy="1569660"/>
          </a:xfrm>
          <a:prstGeom prst="rect">
            <a:avLst/>
          </a:prstGeom>
          <a:noFill/>
        </p:spPr>
        <p:txBody>
          <a:bodyPr wrap="square" rtlCol="0">
            <a:spAutoFit/>
          </a:bodyPr>
          <a:lstStyle/>
          <a:p>
            <a:r>
              <a:rPr lang="en-US" sz="9600" dirty="0" smtClean="0"/>
              <a:t>Vertical</a:t>
            </a:r>
            <a:endParaRPr lang="en-US" sz="9600" dirty="0"/>
          </a:p>
        </p:txBody>
      </p:sp>
      <p:pic>
        <p:nvPicPr>
          <p:cNvPr id="17410" name="Picture 2" descr="http://kimberleyjonesphotography.files.wordpress.com/2013/02/vertical-trees.jpg"/>
          <p:cNvPicPr>
            <a:picLocks noChangeAspect="1" noChangeArrowheads="1"/>
          </p:cNvPicPr>
          <p:nvPr/>
        </p:nvPicPr>
        <p:blipFill>
          <a:blip r:embed="rId2" cstate="print"/>
          <a:srcRect/>
          <a:stretch>
            <a:fillRect/>
          </a:stretch>
        </p:blipFill>
        <p:spPr bwMode="auto">
          <a:xfrm>
            <a:off x="1828800" y="2133600"/>
            <a:ext cx="6324600" cy="423382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7696200" cy="1569660"/>
          </a:xfrm>
          <a:prstGeom prst="rect">
            <a:avLst/>
          </a:prstGeom>
          <a:noFill/>
        </p:spPr>
        <p:txBody>
          <a:bodyPr wrap="square" rtlCol="0">
            <a:spAutoFit/>
          </a:bodyPr>
          <a:lstStyle/>
          <a:p>
            <a:r>
              <a:rPr lang="en-US" sz="9600" dirty="0" smtClean="0"/>
              <a:t>Horizontal</a:t>
            </a:r>
            <a:endParaRPr lang="en-US" sz="9600" dirty="0"/>
          </a:p>
        </p:txBody>
      </p:sp>
      <p:cxnSp>
        <p:nvCxnSpPr>
          <p:cNvPr id="4" name="Straight Connector 3"/>
          <p:cNvCxnSpPr/>
          <p:nvPr/>
        </p:nvCxnSpPr>
        <p:spPr>
          <a:xfrm>
            <a:off x="609600" y="2133600"/>
            <a:ext cx="7848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8434" name="Picture 2" descr="http://farm4.static.flickr.com/3018/2672090494_27dd5c9bb8.jpg"/>
          <p:cNvPicPr>
            <a:picLocks noChangeAspect="1" noChangeArrowheads="1"/>
          </p:cNvPicPr>
          <p:nvPr/>
        </p:nvPicPr>
        <p:blipFill>
          <a:blip r:embed="rId2"/>
          <a:srcRect/>
          <a:stretch>
            <a:fillRect/>
          </a:stretch>
        </p:blipFill>
        <p:spPr bwMode="auto">
          <a:xfrm>
            <a:off x="685800" y="2438399"/>
            <a:ext cx="7391400" cy="412440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4343400" cy="1569660"/>
          </a:xfrm>
          <a:prstGeom prst="rect">
            <a:avLst/>
          </a:prstGeom>
          <a:noFill/>
        </p:spPr>
        <p:txBody>
          <a:bodyPr wrap="square" rtlCol="0">
            <a:spAutoFit/>
          </a:bodyPr>
          <a:lstStyle/>
          <a:p>
            <a:r>
              <a:rPr lang="en-US" sz="9600" dirty="0" smtClean="0"/>
              <a:t>Thick</a:t>
            </a:r>
            <a:endParaRPr lang="en-US" sz="9600" dirty="0"/>
          </a:p>
        </p:txBody>
      </p:sp>
      <p:cxnSp>
        <p:nvCxnSpPr>
          <p:cNvPr id="4" name="Straight Connector 3"/>
          <p:cNvCxnSpPr/>
          <p:nvPr/>
        </p:nvCxnSpPr>
        <p:spPr>
          <a:xfrm>
            <a:off x="3733800" y="1524000"/>
            <a:ext cx="4191000" cy="1588"/>
          </a:xfrm>
          <a:prstGeom prst="line">
            <a:avLst/>
          </a:prstGeom>
          <a:ln w="508000">
            <a:solidFill>
              <a:schemeClr val="tx1"/>
            </a:solidFill>
          </a:ln>
        </p:spPr>
        <p:style>
          <a:lnRef idx="1">
            <a:schemeClr val="accent1"/>
          </a:lnRef>
          <a:fillRef idx="0">
            <a:schemeClr val="accent1"/>
          </a:fillRef>
          <a:effectRef idx="0">
            <a:schemeClr val="accent1"/>
          </a:effectRef>
          <a:fontRef idx="minor">
            <a:schemeClr val="tx1"/>
          </a:fontRef>
        </p:style>
      </p:cxnSp>
      <p:pic>
        <p:nvPicPr>
          <p:cNvPr id="19458" name="Picture 2" descr="http://www.draplin.com/pics/ddc_thick_lines_poster_no01.jpg"/>
          <p:cNvPicPr>
            <a:picLocks noChangeAspect="1" noChangeArrowheads="1"/>
          </p:cNvPicPr>
          <p:nvPr/>
        </p:nvPicPr>
        <p:blipFill>
          <a:blip r:embed="rId2"/>
          <a:srcRect/>
          <a:stretch>
            <a:fillRect/>
          </a:stretch>
        </p:blipFill>
        <p:spPr bwMode="auto">
          <a:xfrm>
            <a:off x="2514600" y="2133600"/>
            <a:ext cx="4136570" cy="4114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7010400" cy="1569660"/>
          </a:xfrm>
          <a:prstGeom prst="rect">
            <a:avLst/>
          </a:prstGeom>
          <a:noFill/>
        </p:spPr>
        <p:txBody>
          <a:bodyPr wrap="square" rtlCol="0">
            <a:spAutoFit/>
          </a:bodyPr>
          <a:lstStyle/>
          <a:p>
            <a:r>
              <a:rPr lang="en-US" sz="9600" dirty="0" smtClean="0"/>
              <a:t>Thin</a:t>
            </a:r>
            <a:endParaRPr lang="en-US" sz="9600" dirty="0"/>
          </a:p>
        </p:txBody>
      </p:sp>
      <p:cxnSp>
        <p:nvCxnSpPr>
          <p:cNvPr id="4" name="Straight Connector 3"/>
          <p:cNvCxnSpPr/>
          <p:nvPr/>
        </p:nvCxnSpPr>
        <p:spPr>
          <a:xfrm>
            <a:off x="3429000" y="1447800"/>
            <a:ext cx="47244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0482" name="Picture 2" descr="http://scienceblogs.com/startswithabang/files/2013/07/waiting_spider_web.jpg"/>
          <p:cNvPicPr>
            <a:picLocks noChangeAspect="1" noChangeArrowheads="1"/>
          </p:cNvPicPr>
          <p:nvPr/>
        </p:nvPicPr>
        <p:blipFill>
          <a:blip r:embed="rId2"/>
          <a:srcRect/>
          <a:stretch>
            <a:fillRect/>
          </a:stretch>
        </p:blipFill>
        <p:spPr bwMode="auto">
          <a:xfrm>
            <a:off x="1600200" y="2209800"/>
            <a:ext cx="5867400" cy="44005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187</Words>
  <Application>Microsoft Office PowerPoint</Application>
  <PresentationFormat>On-screen Show (4:3)</PresentationFormat>
  <Paragraphs>25</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LINES</vt:lpstr>
      <vt:lpstr>Slide 2</vt:lpstr>
      <vt:lpstr>Slide 3</vt:lpstr>
      <vt:lpstr>Slide 4</vt:lpstr>
      <vt:lpstr>Slide 5</vt:lpstr>
      <vt:lpstr>Slide 6</vt:lpstr>
      <vt:lpstr>Slide 7</vt:lpstr>
      <vt:lpstr>Slide 8</vt:lpstr>
      <vt:lpstr>Slide 9</vt:lpstr>
      <vt:lpstr>Slide 10</vt:lpstr>
      <vt:lpstr>Wavy</vt:lpstr>
      <vt:lpstr>Zigzag</vt:lpstr>
      <vt:lpstr>Bumpy</vt:lpstr>
      <vt:lpstr>Lines can be used to make patterns.</vt:lpstr>
      <vt:lpstr>Lines can be used to show texture.</vt:lpstr>
      <vt:lpstr>Line can be used to show value.</vt:lpstr>
      <vt:lpstr>Lines can be used for outlining.</vt:lpstr>
      <vt:lpstr>Lines can show moods.</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LINES</dc:title>
  <dc:creator>dburns</dc:creator>
  <cp:lastModifiedBy>dburns</cp:lastModifiedBy>
  <cp:revision>14</cp:revision>
  <dcterms:created xsi:type="dcterms:W3CDTF">2014-10-08T15:18:52Z</dcterms:created>
  <dcterms:modified xsi:type="dcterms:W3CDTF">2014-10-08T17:38:56Z</dcterms:modified>
</cp:coreProperties>
</file>